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7" r:id="rId2"/>
  </p:sldMasterIdLst>
  <p:notesMasterIdLst>
    <p:notesMasterId r:id="rId25"/>
  </p:notesMasterIdLst>
  <p:sldIdLst>
    <p:sldId id="256"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281" r:id="rId23"/>
    <p:sldId id="25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B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varScale="1">
        <p:scale>
          <a:sx n="72" d="100"/>
          <a:sy n="72" d="100"/>
        </p:scale>
        <p:origin x="4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B54FC-15AA-4208-A7D1-56AAD42B09F4}"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3467F-B8C6-408D-9107-28C0641C87BB}" type="slidenum">
              <a:rPr lang="en-US" smtClean="0"/>
              <a:t>‹#›</a:t>
            </a:fld>
            <a:endParaRPr lang="en-US"/>
          </a:p>
        </p:txBody>
      </p:sp>
    </p:spTree>
    <p:extLst>
      <p:ext uri="{BB962C8B-B14F-4D97-AF65-F5344CB8AC3E}">
        <p14:creationId xmlns:p14="http://schemas.microsoft.com/office/powerpoint/2010/main" val="16019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2</a:t>
            </a:fld>
            <a:endParaRPr lang="en-US"/>
          </a:p>
        </p:txBody>
      </p:sp>
    </p:spTree>
    <p:extLst>
      <p:ext uri="{BB962C8B-B14F-4D97-AF65-F5344CB8AC3E}">
        <p14:creationId xmlns:p14="http://schemas.microsoft.com/office/powerpoint/2010/main" val="278099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 one example is given for each.  Allow the participants to come up with their own, but having one will help model when necessary.  </a:t>
            </a:r>
          </a:p>
          <a:p>
            <a:endParaRPr lang="en-US" dirty="0"/>
          </a:p>
          <a:p>
            <a:r>
              <a:rPr lang="en-US" dirty="0"/>
              <a:t>Have them finish the handout.</a:t>
            </a:r>
            <a:r>
              <a:rPr lang="en-US" baseline="0" dirty="0"/>
              <a:t>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11</a:t>
            </a:fld>
            <a:endParaRPr lang="en-US"/>
          </a:p>
        </p:txBody>
      </p:sp>
    </p:spTree>
    <p:extLst>
      <p:ext uri="{BB962C8B-B14F-4D97-AF65-F5344CB8AC3E}">
        <p14:creationId xmlns:p14="http://schemas.microsoft.com/office/powerpoint/2010/main" val="102030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#2 will be in one cup.  Choose one to present their findings.  </a:t>
            </a:r>
          </a:p>
          <a:p>
            <a:endParaRPr lang="en-US" dirty="0"/>
          </a:p>
          <a:p>
            <a:r>
              <a:rPr lang="en-US" dirty="0"/>
              <a:t>Possible 12 words – only chose 2:</a:t>
            </a:r>
            <a:r>
              <a:rPr lang="en-US" baseline="0" dirty="0"/>
              <a:t> decontextualize and contextualize</a:t>
            </a:r>
          </a:p>
          <a:p>
            <a:endParaRPr lang="en-US" baseline="0" dirty="0"/>
          </a:p>
          <a:p>
            <a:r>
              <a:rPr lang="en-US" baseline="0" dirty="0"/>
              <a:t>Possible actions – Teachers could give this in the context of a real-world example.  The teacher should have had an example prepared ahead of time.  A word problem could discuss trusses on a bridge or in a roof.  The teacher could also give a problem where the bases and the area were known, but the height was not.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12</a:t>
            </a:fld>
            <a:endParaRPr lang="en-US"/>
          </a:p>
        </p:txBody>
      </p:sp>
    </p:spTree>
    <p:extLst>
      <p:ext uri="{BB962C8B-B14F-4D97-AF65-F5344CB8AC3E}">
        <p14:creationId xmlns:p14="http://schemas.microsoft.com/office/powerpoint/2010/main" val="38076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#3 will be in one cup.  Choose one to present their findings.  </a:t>
            </a:r>
          </a:p>
          <a:p>
            <a:endParaRPr lang="en-US" dirty="0"/>
          </a:p>
          <a:p>
            <a:r>
              <a:rPr lang="en-US" dirty="0"/>
              <a:t>12 words – constructing arguments, conjectures,</a:t>
            </a:r>
            <a:r>
              <a:rPr lang="en-US" baseline="0" dirty="0"/>
              <a:t> counterexamples, justify, communicate, logic, reasoning, useful questions, clarify, improve</a:t>
            </a:r>
          </a:p>
          <a:p>
            <a:endParaRPr lang="en-US" baseline="0" dirty="0"/>
          </a:p>
          <a:p>
            <a:r>
              <a:rPr lang="en-US" baseline="0" dirty="0"/>
              <a:t>Action – Have the students decide that Ethan’s shape is not a trapezoid.  Have the students argue about Samantha’s labeling of the trapezoid, ask them to find the area and see if any of them discover they cannot.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13</a:t>
            </a:fld>
            <a:endParaRPr lang="en-US"/>
          </a:p>
        </p:txBody>
      </p:sp>
    </p:spTree>
    <p:extLst>
      <p:ext uri="{BB962C8B-B14F-4D97-AF65-F5344CB8AC3E}">
        <p14:creationId xmlns:p14="http://schemas.microsoft.com/office/powerpoint/2010/main" val="210324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#4 will be in one cup.  Choose one to present their findings.  </a:t>
            </a:r>
          </a:p>
          <a:p>
            <a:endParaRPr lang="en-US" dirty="0"/>
          </a:p>
          <a:p>
            <a:r>
              <a:rPr lang="en-US" dirty="0"/>
              <a:t>12</a:t>
            </a:r>
            <a:r>
              <a:rPr lang="en-US" baseline="0" dirty="0"/>
              <a:t> words – apply, everyday life, assumptions, approximations, revision, diagrams, tables, graphs, flowcharts, formulas, context</a:t>
            </a:r>
          </a:p>
          <a:p>
            <a:endParaRPr lang="en-US" baseline="0" dirty="0"/>
          </a:p>
          <a:p>
            <a:r>
              <a:rPr lang="en-US" dirty="0"/>
              <a:t>Action – Moving from</a:t>
            </a:r>
            <a:r>
              <a:rPr lang="en-US" baseline="0" dirty="0"/>
              <a:t> a picture to a formula is already modeling.  Considering putting it in context, or using approximations prior to solving.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14</a:t>
            </a:fld>
            <a:endParaRPr lang="en-US"/>
          </a:p>
        </p:txBody>
      </p:sp>
    </p:spTree>
    <p:extLst>
      <p:ext uri="{BB962C8B-B14F-4D97-AF65-F5344CB8AC3E}">
        <p14:creationId xmlns:p14="http://schemas.microsoft.com/office/powerpoint/2010/main" val="51870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#5 will be in one cup.  Choose one to present their findings.  </a:t>
            </a:r>
          </a:p>
          <a:p>
            <a:endParaRPr lang="en-US" dirty="0"/>
          </a:p>
          <a:p>
            <a:r>
              <a:rPr lang="en-US" dirty="0"/>
              <a:t>12</a:t>
            </a:r>
            <a:r>
              <a:rPr lang="en-US" baseline="0" dirty="0"/>
              <a:t> words – pencil, paper, concrete models, ruler, calculator, spreadsheet, CAS, statistical package, dynamic software</a:t>
            </a:r>
          </a:p>
          <a:p>
            <a:endParaRPr lang="en-US" baseline="0" dirty="0"/>
          </a:p>
          <a:p>
            <a:r>
              <a:rPr lang="en-US" baseline="0" dirty="0"/>
              <a:t>Action – Provide an actual paper copy of a trapezoid and for students who are still developing their understanding of trapezoids, provide scissors to allow them to cut.  Allow other students to use a paper to divide up the picture as necessary.  Students that are having difficulty with math facts could have a calculator, depending on the complexity of the numbers chosen.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15</a:t>
            </a:fld>
            <a:endParaRPr lang="en-US"/>
          </a:p>
        </p:txBody>
      </p:sp>
    </p:spTree>
    <p:extLst>
      <p:ext uri="{BB962C8B-B14F-4D97-AF65-F5344CB8AC3E}">
        <p14:creationId xmlns:p14="http://schemas.microsoft.com/office/powerpoint/2010/main" val="239970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#6 will be in one cup.  Choose one to present their findings.  </a:t>
            </a:r>
          </a:p>
          <a:p>
            <a:endParaRPr lang="en-US" dirty="0"/>
          </a:p>
          <a:p>
            <a:r>
              <a:rPr lang="en-US" dirty="0"/>
              <a:t>12 words – definitions, meaning of symbols, equal sign, units, labeling, degree of precision, appropriate</a:t>
            </a:r>
          </a:p>
          <a:p>
            <a:endParaRPr lang="en-US" dirty="0"/>
          </a:p>
          <a:p>
            <a:r>
              <a:rPr lang="en-US" dirty="0"/>
              <a:t>Action – use the terms base one and base two instead of b1</a:t>
            </a:r>
            <a:r>
              <a:rPr lang="en-US" baseline="0" dirty="0"/>
              <a:t> and b2.  Ask the students to do the same.  If given a paper copy, ask the students to appropriately identify the shape, and to put into multiple categories, if possible.  Use the formula as an equation.  A(trap) = ½ (b1 + b2)h</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16</a:t>
            </a:fld>
            <a:endParaRPr lang="en-US"/>
          </a:p>
        </p:txBody>
      </p:sp>
    </p:spTree>
    <p:extLst>
      <p:ext uri="{BB962C8B-B14F-4D97-AF65-F5344CB8AC3E}">
        <p14:creationId xmlns:p14="http://schemas.microsoft.com/office/powerpoint/2010/main" val="136573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#7 will be in one cup.  Choose one to present their findings.  </a:t>
            </a:r>
          </a:p>
          <a:p>
            <a:endParaRPr lang="en-US" dirty="0"/>
          </a:p>
          <a:p>
            <a:r>
              <a:rPr lang="en-US" dirty="0"/>
              <a:t>12 words – discern</a:t>
            </a:r>
            <a:r>
              <a:rPr lang="en-US" baseline="0" dirty="0"/>
              <a:t> a pattern or structure, step back for overview and shift perspective</a:t>
            </a:r>
          </a:p>
          <a:p>
            <a:endParaRPr lang="en-US" baseline="0" dirty="0"/>
          </a:p>
          <a:p>
            <a:r>
              <a:rPr lang="en-US" baseline="0" dirty="0"/>
              <a:t>Action – Allow the students flexibility in choosing different ways to write the formula.  Dividing by two, vs. multiplying by ½ etc. Or 1/2b1*h + 1/b2*h.   Ask the students to explain how one version of the formula relates to another.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17</a:t>
            </a:fld>
            <a:endParaRPr lang="en-US"/>
          </a:p>
        </p:txBody>
      </p:sp>
    </p:spTree>
    <p:extLst>
      <p:ext uri="{BB962C8B-B14F-4D97-AF65-F5344CB8AC3E}">
        <p14:creationId xmlns:p14="http://schemas.microsoft.com/office/powerpoint/2010/main" val="374116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Each of the table numbers that</a:t>
            </a:r>
            <a:r>
              <a:rPr lang="en-US" baseline="0" dirty="0"/>
              <a:t> has PS #8 will be in one cup.  Choose one to present their findings.  </a:t>
            </a:r>
          </a:p>
          <a:p>
            <a:endParaRPr lang="en-US" dirty="0"/>
          </a:p>
          <a:p>
            <a:r>
              <a:rPr lang="en-US" dirty="0"/>
              <a:t>12 words – repeated, general methods/formula, shortcuts, maintain oversight, details, evaluate the reasonableness</a:t>
            </a:r>
          </a:p>
          <a:p>
            <a:endParaRPr lang="en-US" dirty="0"/>
          </a:p>
          <a:p>
            <a:r>
              <a:rPr lang="en-US" dirty="0"/>
              <a:t>Action – When developing the formula for trapezoid, have the students repeatedly find the area by decomposing</a:t>
            </a:r>
            <a:r>
              <a:rPr lang="en-US" baseline="0" dirty="0"/>
              <a:t> the shape.  Allow students to come up with the formula on their own.  Allow flexibility in the way that the formula is written.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18</a:t>
            </a:fld>
            <a:endParaRPr lang="en-US"/>
          </a:p>
        </p:txBody>
      </p:sp>
    </p:spTree>
    <p:extLst>
      <p:ext uri="{BB962C8B-B14F-4D97-AF65-F5344CB8AC3E}">
        <p14:creationId xmlns:p14="http://schemas.microsoft.com/office/powerpoint/2010/main" val="25009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Pair, Share</a:t>
            </a:r>
          </a:p>
          <a:p>
            <a:r>
              <a:rPr lang="en-US" dirty="0"/>
              <a:t>Make a doc camera list</a:t>
            </a:r>
            <a:r>
              <a:rPr lang="en-US" baseline="0" dirty="0"/>
              <a:t> of all of the questions.  </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19</a:t>
            </a:fld>
            <a:endParaRPr lang="en-US"/>
          </a:p>
        </p:txBody>
      </p:sp>
    </p:spTree>
    <p:extLst>
      <p:ext uri="{BB962C8B-B14F-4D97-AF65-F5344CB8AC3E}">
        <p14:creationId xmlns:p14="http://schemas.microsoft.com/office/powerpoint/2010/main" val="202029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20</a:t>
            </a:fld>
            <a:endParaRPr lang="en-US"/>
          </a:p>
        </p:txBody>
      </p:sp>
    </p:spTree>
    <p:extLst>
      <p:ext uri="{BB962C8B-B14F-4D97-AF65-F5344CB8AC3E}">
        <p14:creationId xmlns:p14="http://schemas.microsoft.com/office/powerpoint/2010/main" val="221965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a:t>
            </a:r>
            <a:r>
              <a:rPr lang="en-US" baseline="0" dirty="0"/>
              <a:t> 4 volunteers from the audience to read the other roles.  The four volunteers will have to come up to the front because of the size of the group.  If necessary, the additional presenters can play the roles.  </a:t>
            </a:r>
          </a:p>
          <a:p>
            <a:endParaRPr lang="en-US" baseline="0" dirty="0"/>
          </a:p>
          <a:p>
            <a:r>
              <a:rPr lang="en-US" baseline="0" dirty="0"/>
              <a:t>Use the document camera to go with the role-playing for the teacher to “write on the board”.  </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3</a:t>
            </a:fld>
            <a:endParaRPr lang="en-US"/>
          </a:p>
        </p:txBody>
      </p:sp>
    </p:spTree>
    <p:extLst>
      <p:ext uri="{BB962C8B-B14F-4D97-AF65-F5344CB8AC3E}">
        <p14:creationId xmlns:p14="http://schemas.microsoft.com/office/powerpoint/2010/main" val="39780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Examples: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Good? Trying to check for understanding.  Giving an additional example</a:t>
            </a:r>
            <a:endParaRPr lang="en-US" dirty="0"/>
          </a:p>
          <a:p>
            <a:endParaRPr lang="en-US" dirty="0"/>
          </a:p>
          <a:p>
            <a:r>
              <a:rPr lang="en-US" dirty="0"/>
              <a:t>Bad? No</a:t>
            </a:r>
            <a:r>
              <a:rPr lang="en-US" baseline="0" dirty="0"/>
              <a:t> wait time, no higher order questioning, no follow-up, unprepared etc.</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4</a:t>
            </a:fld>
            <a:endParaRPr lang="en-US"/>
          </a:p>
        </p:txBody>
      </p:sp>
    </p:spTree>
    <p:extLst>
      <p:ext uri="{BB962C8B-B14F-4D97-AF65-F5344CB8AC3E}">
        <p14:creationId xmlns:p14="http://schemas.microsoft.com/office/powerpoint/2010/main" val="172772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Japanese teachers saying that “American teachers are too compassionate.”  We don’t want our students to struggle, we want them to feel content and happy.  </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5</a:t>
            </a:fld>
            <a:endParaRPr lang="en-US"/>
          </a:p>
        </p:txBody>
      </p:sp>
    </p:spTree>
    <p:extLst>
      <p:ext uri="{BB962C8B-B14F-4D97-AF65-F5344CB8AC3E}">
        <p14:creationId xmlns:p14="http://schemas.microsoft.com/office/powerpoint/2010/main" val="9657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participants to turn to the next page of the packet and look</a:t>
            </a:r>
            <a:r>
              <a:rPr lang="en-US" baseline="0" dirty="0"/>
              <a:t> at the practice standards.  </a:t>
            </a:r>
          </a:p>
          <a:p>
            <a:endParaRPr lang="en-US" dirty="0"/>
          </a:p>
          <a:p>
            <a:r>
              <a:rPr lang="en-US" dirty="0"/>
              <a:t>Tell them to note the number that is on their half of the table and</a:t>
            </a:r>
            <a:r>
              <a:rPr lang="en-US" baseline="0" dirty="0"/>
              <a:t> that will be their assigned practice standard.  Point them to the </a:t>
            </a:r>
            <a:r>
              <a:rPr lang="en-US" baseline="0" dirty="0" err="1"/>
              <a:t>AofQ</a:t>
            </a:r>
            <a:r>
              <a:rPr lang="en-US" baseline="0" dirty="0"/>
              <a:t> worksheet for them to write their work on.  </a:t>
            </a:r>
            <a:endParaRPr lang="en-US" dirty="0"/>
          </a:p>
          <a:p>
            <a:endParaRPr lang="en-US" dirty="0"/>
          </a:p>
          <a:p>
            <a:r>
              <a:rPr lang="en-US" dirty="0"/>
              <a:t>Presenters,</a:t>
            </a:r>
            <a:r>
              <a:rPr lang="en-US" baseline="0" dirty="0"/>
              <a:t> do this activity ahead of time.  While the presenters 12 words are not the “answer”, it’s important to make sure you know what the participants are looking for and checking to make sure the concept of the practice is conveyed appropriately.  Step in as little as possible.  </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6</a:t>
            </a:fld>
            <a:endParaRPr lang="en-US"/>
          </a:p>
        </p:txBody>
      </p:sp>
    </p:spTree>
    <p:extLst>
      <p:ext uri="{BB962C8B-B14F-4D97-AF65-F5344CB8AC3E}">
        <p14:creationId xmlns:p14="http://schemas.microsoft.com/office/powerpoint/2010/main" val="26231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together on the document camera, have the participants give suggestions for both the key words.</a:t>
            </a:r>
          </a:p>
          <a:p>
            <a:endParaRPr lang="en-US" dirty="0"/>
          </a:p>
          <a:p>
            <a:r>
              <a:rPr lang="en-US" dirty="0"/>
              <a:t>Possible 12 Words – explaining,</a:t>
            </a:r>
            <a:r>
              <a:rPr lang="en-US" baseline="0" dirty="0"/>
              <a:t> entry points, conjectures, change course, equations, verbal descriptions, tables, graphs, diagrams</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7</a:t>
            </a:fld>
            <a:endParaRPr lang="en-US"/>
          </a:p>
        </p:txBody>
      </p:sp>
    </p:spTree>
    <p:extLst>
      <p:ext uri="{BB962C8B-B14F-4D97-AF65-F5344CB8AC3E}">
        <p14:creationId xmlns:p14="http://schemas.microsoft.com/office/powerpoint/2010/main" val="83507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a:t>
            </a:r>
            <a:r>
              <a:rPr lang="en-US" baseline="0" dirty="0"/>
              <a:t> use the assigned number on their half of the table and do this activity.  </a:t>
            </a:r>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8</a:t>
            </a:fld>
            <a:endParaRPr lang="en-US"/>
          </a:p>
        </p:txBody>
      </p:sp>
    </p:spTree>
    <p:extLst>
      <p:ext uri="{BB962C8B-B14F-4D97-AF65-F5344CB8AC3E}">
        <p14:creationId xmlns:p14="http://schemas.microsoft.com/office/powerpoint/2010/main" val="411049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 one example is given for each.  Allow the participants to come up with their own, but having one will help model when necessary.  </a:t>
            </a:r>
          </a:p>
          <a:p>
            <a:endParaRPr lang="en-US" dirty="0"/>
          </a:p>
          <a:p>
            <a:r>
              <a:rPr lang="en-US" dirty="0"/>
              <a:t>Using</a:t>
            </a:r>
            <a:r>
              <a:rPr lang="en-US" baseline="0" dirty="0"/>
              <a:t> the same handout as the other one. </a:t>
            </a:r>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9</a:t>
            </a:fld>
            <a:endParaRPr lang="en-US"/>
          </a:p>
        </p:txBody>
      </p:sp>
    </p:spTree>
    <p:extLst>
      <p:ext uri="{BB962C8B-B14F-4D97-AF65-F5344CB8AC3E}">
        <p14:creationId xmlns:p14="http://schemas.microsoft.com/office/powerpoint/2010/main" val="356494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together on a poster paper, have the participants give suggestions for both the key words</a:t>
            </a:r>
            <a:r>
              <a:rPr lang="en-US" baseline="0" dirty="0"/>
              <a:t> and the actions and questions.  </a:t>
            </a:r>
          </a:p>
          <a:p>
            <a:endParaRPr lang="en-US" baseline="0" dirty="0"/>
          </a:p>
          <a:p>
            <a:r>
              <a:rPr lang="en-US" baseline="0" dirty="0"/>
              <a:t>Possible Actions – simple wait time, the teacher moves on before giving the students a chance to think.  Think, pair, share – When the problem is put on the board, ask the students to think on their own about how to solve it.  </a:t>
            </a:r>
          </a:p>
          <a:p>
            <a:endParaRPr lang="en-US" baseline="0" dirty="0"/>
          </a:p>
          <a:p>
            <a:r>
              <a:rPr lang="en-US" dirty="0"/>
              <a:t>Action – The teacher should have an additional problem prepared ahead of time that highlights the concept.  </a:t>
            </a:r>
          </a:p>
          <a:p>
            <a:r>
              <a:rPr lang="en-US" dirty="0"/>
              <a:t>Question – Is there another way to do this? </a:t>
            </a:r>
          </a:p>
          <a:p>
            <a:endParaRPr lang="en-US" dirty="0"/>
          </a:p>
        </p:txBody>
      </p:sp>
      <p:sp>
        <p:nvSpPr>
          <p:cNvPr id="4" name="Footer Placeholder 3"/>
          <p:cNvSpPr>
            <a:spLocks noGrp="1"/>
          </p:cNvSpPr>
          <p:nvPr>
            <p:ph type="ftr" sz="quarter" idx="10"/>
          </p:nvPr>
        </p:nvSpPr>
        <p:spPr/>
        <p:txBody>
          <a:body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11"/>
          </p:nvPr>
        </p:nvSpPr>
        <p:spPr/>
        <p:txBody>
          <a:bodyPr/>
          <a:lstStyle/>
          <a:p>
            <a:fld id="{CF394C62-F9D7-1843-829A-4A807352AEB7}" type="slidenum">
              <a:rPr lang="en-US" smtClean="0"/>
              <a:pPr/>
              <a:t>10</a:t>
            </a:fld>
            <a:endParaRPr lang="en-US"/>
          </a:p>
        </p:txBody>
      </p:sp>
    </p:spTree>
    <p:extLst>
      <p:ext uri="{BB962C8B-B14F-4D97-AF65-F5344CB8AC3E}">
        <p14:creationId xmlns:p14="http://schemas.microsoft.com/office/powerpoint/2010/main" val="75949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F9B7-5DF2-4A29-AF06-9CE4A2B523EC}"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353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4A000D1C-509C-4E9D-8C90-BD70691BBF9F}" type="slidenum">
              <a:rPr lang="en-US" smtClean="0"/>
              <a:t>‹#›</a:t>
            </a:fld>
            <a:endParaRPr lang="en-US"/>
          </a:p>
        </p:txBody>
      </p:sp>
    </p:spTree>
    <p:extLst>
      <p:ext uri="{BB962C8B-B14F-4D97-AF65-F5344CB8AC3E}">
        <p14:creationId xmlns:p14="http://schemas.microsoft.com/office/powerpoint/2010/main" val="108620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403016"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126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1082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310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p:cNvSpPr/>
          <p:nvPr/>
        </p:nvSpPr>
        <p:spPr bwMode="ltGray">
          <a:xfrm>
            <a:off x="0" y="609600"/>
            <a:ext cx="101664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306051"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697020" y="2586990"/>
            <a:ext cx="1154151" cy="1090789"/>
          </a:xfrm>
          <a:prstGeom prst="rect">
            <a:avLst/>
          </a:prstGeom>
        </p:spPr>
        <p:txBody>
          <a:bodyPr/>
          <a:lstStyle/>
          <a:p>
            <a:fld id="{4A000D1C-509C-4E9D-8C90-BD70691BBF9F}" type="slidenum">
              <a:rPr lang="en-US" smtClean="0"/>
              <a:t>‹#›</a:t>
            </a:fld>
            <a:endParaRPr lang="en-US"/>
          </a:p>
        </p:txBody>
      </p:sp>
    </p:spTree>
    <p:extLst>
      <p:ext uri="{BB962C8B-B14F-4D97-AF65-F5344CB8AC3E}">
        <p14:creationId xmlns:p14="http://schemas.microsoft.com/office/powerpoint/2010/main" val="139926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08275" cy="321164"/>
          </a:xfrm>
          <a:prstGeom prst="rect">
            <a:avLst/>
          </a:prstGeom>
        </p:spPr>
      </p:pic>
      <p:sp>
        <p:nvSpPr>
          <p:cNvPr id="17" name="Rectangle 16"/>
          <p:cNvSpPr/>
          <p:nvPr/>
        </p:nvSpPr>
        <p:spPr bwMode="ltGray">
          <a:xfrm>
            <a:off x="0" y="609600"/>
            <a:ext cx="1010827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253387"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25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33214" cy="321164"/>
          </a:xfrm>
          <a:prstGeom prst="rect">
            <a:avLst/>
          </a:prstGeom>
        </p:spPr>
      </p:pic>
      <p:sp>
        <p:nvSpPr>
          <p:cNvPr id="9" name="Rectangle 8"/>
          <p:cNvSpPr/>
          <p:nvPr/>
        </p:nvSpPr>
        <p:spPr bwMode="ltGray">
          <a:xfrm>
            <a:off x="0" y="609600"/>
            <a:ext cx="101332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9319890"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683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6720361" y="1952522"/>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42853" y="543095"/>
            <a:ext cx="1073802" cy="435376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0322" y="609597"/>
            <a:ext cx="7881787" cy="532658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59732" y="5944027"/>
            <a:ext cx="2402377" cy="365125"/>
          </a:xfrm>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a:xfrm>
            <a:off x="680322" y="5936188"/>
            <a:ext cx="5479410" cy="365125"/>
          </a:xfrm>
        </p:spPr>
        <p:txBody>
          <a:bodyPr/>
          <a:lstStyle/>
          <a:p>
            <a:endParaRPr lang="en-US" dirty="0"/>
          </a:p>
        </p:txBody>
      </p:sp>
    </p:spTree>
    <p:extLst>
      <p:ext uri="{BB962C8B-B14F-4D97-AF65-F5344CB8AC3E}">
        <p14:creationId xmlns:p14="http://schemas.microsoft.com/office/powerpoint/2010/main" val="254159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F9B7-5DF2-4A29-AF06-9CE4A2B523EC}"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323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13270E0-D01C-4A4D-BADA-2616157E3D81}" type="datetime1">
              <a:rPr lang="en-US"/>
              <a:pPr/>
              <a:t>8/21/2017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fld id="{573FBB85-CBE9-674B-8634-D4105E3043E9}" type="slidenum">
              <a:rPr lang="en-US"/>
              <a:pPr/>
              <a:t>‹#›</a:t>
            </a:fld>
            <a:endParaRPr lang="en-US"/>
          </a:p>
        </p:txBody>
      </p:sp>
    </p:spTree>
    <p:extLst>
      <p:ext uri="{BB962C8B-B14F-4D97-AF65-F5344CB8AC3E}">
        <p14:creationId xmlns:p14="http://schemas.microsoft.com/office/powerpoint/2010/main" val="321212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43630" y="7997253"/>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536258" y="812893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391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21" y="3279510"/>
            <a:ext cx="9613861" cy="108093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6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341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bwMode="ltGray">
          <a:xfrm>
            <a:off x="0" y="609600"/>
            <a:ext cx="101581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353141"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790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2" name="Rectangle 11"/>
          <p:cNvSpPr/>
          <p:nvPr/>
        </p:nvSpPr>
        <p:spPr bwMode="ltGray">
          <a:xfrm>
            <a:off x="0" y="609600"/>
            <a:ext cx="1010827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0" y="753229"/>
            <a:ext cx="9228452"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7F9B7-5DF2-4A29-AF06-9CE4A2B523EC}"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504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058399" cy="321164"/>
          </a:xfrm>
          <a:prstGeom prst="rect">
            <a:avLst/>
          </a:prstGeom>
        </p:spPr>
      </p:pic>
      <p:sp>
        <p:nvSpPr>
          <p:cNvPr id="8" name="Rectangle 7"/>
          <p:cNvSpPr/>
          <p:nvPr/>
        </p:nvSpPr>
        <p:spPr bwMode="ltGray">
          <a:xfrm>
            <a:off x="0" y="609600"/>
            <a:ext cx="100584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9178574" cy="10809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521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49839" cy="321164"/>
          </a:xfrm>
          <a:prstGeom prst="rect">
            <a:avLst/>
          </a:prstGeom>
        </p:spPr>
      </p:pic>
      <p:sp>
        <p:nvSpPr>
          <p:cNvPr id="10" name="Rectangle 9"/>
          <p:cNvSpPr/>
          <p:nvPr/>
        </p:nvSpPr>
        <p:spPr bwMode="ltGray">
          <a:xfrm>
            <a:off x="0" y="609600"/>
            <a:ext cx="1007502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7"/>
            <a:ext cx="9278326"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344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091650" cy="321164"/>
          </a:xfrm>
          <a:prstGeom prst="rect">
            <a:avLst/>
          </a:prstGeom>
        </p:spPr>
      </p:pic>
      <p:sp>
        <p:nvSpPr>
          <p:cNvPr id="10" name="Rectangle 9"/>
          <p:cNvSpPr/>
          <p:nvPr/>
        </p:nvSpPr>
        <p:spPr bwMode="ltGray">
          <a:xfrm>
            <a:off x="0" y="609600"/>
            <a:ext cx="1009165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220135"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2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95000"/>
              </a:schemeClr>
            </a:gs>
            <a:gs pos="100000">
              <a:schemeClr val="tx1">
                <a:lumMod val="75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87F9B7-5DF2-4A29-AF06-9CE4A2B523EC}" type="datetimeFigureOut">
              <a:rPr lang="en-US" smtClean="0"/>
              <a:t>8/21/2017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17228" y="165224"/>
            <a:ext cx="1714550" cy="1920296"/>
          </a:xfrm>
          <a:prstGeom prst="rect">
            <a:avLst/>
          </a:prstGeom>
        </p:spPr>
      </p:pic>
      <p:sp>
        <p:nvSpPr>
          <p:cNvPr id="9" name="Rectangle 8"/>
          <p:cNvSpPr/>
          <p:nvPr userDrawn="1"/>
        </p:nvSpPr>
        <p:spPr bwMode="ltGray">
          <a:xfrm>
            <a:off x="1" y="6264768"/>
            <a:ext cx="12191999" cy="398846"/>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Calibri" panose="020F0502020204030204" pitchFamily="34" charset="0"/>
                <a:cs typeface="Calibri" panose="020F0502020204030204" pitchFamily="34" charset="0"/>
              </a:rPr>
              <a:t>Illinois State Board of Education</a:t>
            </a:r>
          </a:p>
        </p:txBody>
      </p:sp>
      <p:sp>
        <p:nvSpPr>
          <p:cNvPr id="10" name="Rectangle 9"/>
          <p:cNvSpPr/>
          <p:nvPr userDrawn="1"/>
        </p:nvSpPr>
        <p:spPr bwMode="ltGray">
          <a:xfrm>
            <a:off x="3178" y="5991144"/>
            <a:ext cx="12188822" cy="278954"/>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0343542"/>
      </p:ext>
    </p:extLst>
  </p:cSld>
  <p:clrMap bg1="dk1" tx1="lt1" bg2="dk2" tx2="lt2" accent1="accent1" accent2="accent2" accent3="accent3" accent4="accent4" accent5="accent5" accent6="accent6" hlink="hlink" folHlink="folHlink"/>
  <p:sldLayoutIdLst>
    <p:sldLayoutId id="2147483696" r:id="rId1"/>
    <p:sldLayoutId id="2147483679" r:id="rId2"/>
    <p:sldLayoutId id="2147483680" r:id="rId3"/>
    <p:sldLayoutId id="2147483681" r:id="rId4"/>
    <p:sldLayoutId id="2147483682" r:id="rId5"/>
    <p:sldLayoutId id="2147483683" r:id="rId6"/>
    <p:sldLayoutId id="2147483684"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50000">
              <a:schemeClr val="tx1">
                <a:lumMod val="95000"/>
              </a:schemeClr>
            </a:gs>
            <a:gs pos="100000">
              <a:schemeClr val="tx1">
                <a:lumMod val="75000"/>
              </a:schemeClr>
            </a:gs>
          </a:gsLst>
          <a:lin ang="25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87F9B7-5DF2-4A29-AF06-9CE4A2B523EC}" type="datetimeFigureOut">
              <a:rPr lang="en-US" smtClean="0"/>
              <a:t>8/21/2017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9" name="Rectangle 8"/>
          <p:cNvSpPr/>
          <p:nvPr userDrawn="1"/>
        </p:nvSpPr>
        <p:spPr bwMode="ltGray">
          <a:xfrm>
            <a:off x="1" y="6264768"/>
            <a:ext cx="12191999" cy="398846"/>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Calibri" panose="020F0502020204030204" pitchFamily="34" charset="0"/>
                <a:cs typeface="Calibri" panose="020F0502020204030204" pitchFamily="34" charset="0"/>
              </a:rPr>
              <a:t>Illinois State Board of Education</a:t>
            </a:r>
          </a:p>
        </p:txBody>
      </p:sp>
      <p:sp>
        <p:nvSpPr>
          <p:cNvPr id="10" name="Rectangle 9"/>
          <p:cNvSpPr/>
          <p:nvPr userDrawn="1"/>
        </p:nvSpPr>
        <p:spPr bwMode="ltGray">
          <a:xfrm>
            <a:off x="3178" y="5991144"/>
            <a:ext cx="12188822" cy="278954"/>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500222"/>
      </p:ext>
    </p:extLst>
  </p:cSld>
  <p:clrMap bg1="dk1" tx1="lt1" bg2="dk2" tx2="lt2" accent1="accent1" accent2="accent2" accent3="accent3" accent4="accent4" accent5="accent5" accent6="accent6" hlink="hlink" folHlink="folHlink"/>
  <p:sldLayoutIdLst>
    <p:sldLayoutId id="2147483705" r:id="rId1"/>
    <p:sldLayoutId id="2147483707" r:id="rId2"/>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lclassroomsinaction.org/"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7C9E-BF9B-47F1-83DD-7FC36489EFDF}"/>
              </a:ext>
            </a:extLst>
          </p:cNvPr>
          <p:cNvSpPr>
            <a:spLocks noGrp="1"/>
          </p:cNvSpPr>
          <p:nvPr>
            <p:ph type="ctrTitle"/>
          </p:nvPr>
        </p:nvSpPr>
        <p:spPr>
          <a:xfrm>
            <a:off x="680322" y="2733709"/>
            <a:ext cx="11047852" cy="1373070"/>
          </a:xfrm>
        </p:spPr>
        <p:txBody>
          <a:bodyPr/>
          <a:lstStyle/>
          <a:p>
            <a:pPr algn="l"/>
            <a:r>
              <a:rPr lang="en-US" sz="4800" dirty="0"/>
              <a:t>The Art of Questioning:</a:t>
            </a:r>
            <a:br>
              <a:rPr lang="en-US" sz="4800" dirty="0"/>
            </a:br>
            <a:r>
              <a:rPr lang="en-US" sz="3600" dirty="0"/>
              <a:t>Implementing the Mathematical Practice Standards</a:t>
            </a:r>
            <a:br>
              <a:rPr lang="en-US" sz="3600" dirty="0"/>
            </a:br>
            <a:r>
              <a:rPr lang="en-US" sz="3600" dirty="0"/>
              <a:t>Grades 6-12</a:t>
            </a:r>
            <a:endParaRPr lang="en-US" sz="4800" dirty="0"/>
          </a:p>
        </p:txBody>
      </p:sp>
      <p:sp>
        <p:nvSpPr>
          <p:cNvPr id="3" name="Subtitle 2">
            <a:extLst>
              <a:ext uri="{FF2B5EF4-FFF2-40B4-BE49-F238E27FC236}">
                <a16:creationId xmlns:a16="http://schemas.microsoft.com/office/drawing/2014/main" id="{4F5B2EDE-8052-4873-AADB-FA9D55478541}"/>
              </a:ext>
            </a:extLst>
          </p:cNvPr>
          <p:cNvSpPr>
            <a:spLocks noGrp="1"/>
          </p:cNvSpPr>
          <p:nvPr>
            <p:ph type="subTitle" idx="1"/>
          </p:nvPr>
        </p:nvSpPr>
        <p:spPr/>
        <p:txBody>
          <a:bodyPr>
            <a:normAutofit lnSpcReduction="10000"/>
          </a:bodyPr>
          <a:lstStyle/>
          <a:p>
            <a:pPr algn="ctr"/>
            <a:r>
              <a:rPr lang="en-US" dirty="0"/>
              <a:t>SIP Day Professional Learning Experience </a:t>
            </a:r>
          </a:p>
          <a:p>
            <a:pPr algn="ctr"/>
            <a:r>
              <a:rPr lang="en-US" dirty="0"/>
              <a:t>created by the </a:t>
            </a:r>
          </a:p>
          <a:p>
            <a:pPr algn="ctr"/>
            <a:r>
              <a:rPr lang="en-US" dirty="0"/>
              <a:t>ISBE Math Content Specialists</a:t>
            </a:r>
          </a:p>
          <a:p>
            <a:endParaRPr lang="en-US" dirty="0"/>
          </a:p>
        </p:txBody>
      </p:sp>
    </p:spTree>
    <p:extLst>
      <p:ext uri="{BB962C8B-B14F-4D97-AF65-F5344CB8AC3E}">
        <p14:creationId xmlns:p14="http://schemas.microsoft.com/office/powerpoint/2010/main" val="346062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lstStyle/>
          <a:p>
            <a:pPr marL="514350" indent="-514350">
              <a:buAutoNum type="arabicPeriod"/>
            </a:pPr>
            <a:endParaRPr lang="en-US" dirty="0"/>
          </a:p>
          <a:p>
            <a:pPr marL="514350" indent="-514350">
              <a:buAutoNum type="arabicPeriod"/>
            </a:pPr>
            <a:r>
              <a:rPr lang="en-US" dirty="0"/>
              <a:t>Make sense of problems and persevere in solving them.  </a:t>
            </a:r>
          </a:p>
          <a:p>
            <a:pPr marL="514350" indent="-514350">
              <a:buAutoNum type="arabicPeriod"/>
            </a:pPr>
            <a:endParaRPr lang="en-US" dirty="0"/>
          </a:p>
          <a:p>
            <a:pPr marL="0" indent="0">
              <a:buNone/>
            </a:pPr>
            <a:r>
              <a:rPr lang="en-US" dirty="0"/>
              <a:t>Write teacher’s actions or questions.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73401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lstStyle/>
          <a:p>
            <a:r>
              <a:rPr lang="en-US" sz="3600" dirty="0"/>
              <a:t>Using your assigned practice standard and the role-playing activity:</a:t>
            </a:r>
          </a:p>
          <a:p>
            <a:pPr lvl="1"/>
            <a:r>
              <a:rPr lang="en-US" sz="3200" dirty="0"/>
              <a:t>Write one question for the teacher to ask.</a:t>
            </a:r>
          </a:p>
          <a:p>
            <a:pPr lvl="1"/>
            <a:r>
              <a:rPr lang="en-US" sz="3200" dirty="0"/>
              <a:t>Write one action that the teacher could perform.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268739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2. Reason abstractly and quantitatively.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7642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3. Construct viable arguments and critique the reasoning of others.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79426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4.  Model with mathematics.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6106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5.  Use appropriate tools strategically.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240920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6.  Attend to precision.</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2219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7.  Look for and make use of structure.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223271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 Presentations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8.  Look for and express regularity in repeated reasoning.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63679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Pocket Questions</a:t>
            </a:r>
          </a:p>
        </p:txBody>
      </p:sp>
      <p:sp>
        <p:nvSpPr>
          <p:cNvPr id="3" name="Content Placeholder 2"/>
          <p:cNvSpPr>
            <a:spLocks noGrp="1"/>
          </p:cNvSpPr>
          <p:nvPr>
            <p:ph idx="1"/>
          </p:nvPr>
        </p:nvSpPr>
        <p:spPr/>
        <p:txBody>
          <a:bodyPr/>
          <a:lstStyle/>
          <a:p>
            <a:r>
              <a:rPr lang="en-US" dirty="0"/>
              <a:t>What thought-provoking questions would work for nearly any math problem?</a:t>
            </a:r>
          </a:p>
          <a:p>
            <a:r>
              <a:rPr lang="en-US" dirty="0"/>
              <a:t>What actions would work for nearly any math problem?</a:t>
            </a:r>
          </a:p>
          <a:p>
            <a:endParaRPr lang="en-US" dirty="0"/>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79983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Objective</a:t>
            </a:r>
          </a:p>
        </p:txBody>
      </p:sp>
      <p:sp>
        <p:nvSpPr>
          <p:cNvPr id="3" name="Content Placeholder 2"/>
          <p:cNvSpPr>
            <a:spLocks noGrp="1"/>
          </p:cNvSpPr>
          <p:nvPr>
            <p:ph idx="1"/>
          </p:nvPr>
        </p:nvSpPr>
        <p:spPr/>
        <p:txBody>
          <a:bodyPr/>
          <a:lstStyle/>
          <a:p>
            <a:r>
              <a:rPr lang="en-US" sz="4000" dirty="0"/>
              <a:t>Participants will use the practice standards to recognize and write good questions.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15546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76400"/>
            <a:ext cx="8229600" cy="4038600"/>
          </a:xfrm>
        </p:spPr>
        <p:txBody>
          <a:bodyPr/>
          <a:lstStyle/>
          <a:p>
            <a:pPr marL="0" indent="0" algn="ctr">
              <a:buNone/>
            </a:pPr>
            <a:r>
              <a:rPr lang="en-GB" sz="4000" dirty="0">
                <a:solidFill>
                  <a:srgbClr val="660066"/>
                </a:solidFill>
                <a:effectLst>
                  <a:outerShdw blurRad="50800" dist="38100" dir="18900000" algn="bl" rotWithShape="0">
                    <a:prstClr val="black">
                      <a:alpha val="40000"/>
                    </a:prstClr>
                  </a:outerShdw>
                </a:effectLst>
              </a:rPr>
              <a:t>You can teach a student a lesson for a day; but if you can teach him to learn by creating curiosity, he will continue the learning process as long as he lives.</a:t>
            </a:r>
            <a:br>
              <a:rPr lang="en-GB" sz="4000" dirty="0">
                <a:solidFill>
                  <a:srgbClr val="660066"/>
                </a:solidFill>
                <a:effectLst>
                  <a:outerShdw blurRad="50800" dist="38100" dir="18900000" algn="bl" rotWithShape="0">
                    <a:prstClr val="black">
                      <a:alpha val="40000"/>
                    </a:prstClr>
                  </a:outerShdw>
                </a:effectLst>
              </a:rPr>
            </a:br>
            <a:r>
              <a:rPr lang="en-GB" sz="2800" b="1" dirty="0"/>
              <a:t>Clay P. Bedford</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44169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A30EE83-492E-440A-89D5-7F5818B3D91C}"/>
              </a:ext>
            </a:extLst>
          </p:cNvPr>
          <p:cNvSpPr txBox="1">
            <a:spLocks noChangeArrowheads="1"/>
          </p:cNvSpPr>
          <p:nvPr/>
        </p:nvSpPr>
        <p:spPr bwMode="auto">
          <a:xfrm>
            <a:off x="1588" y="1683025"/>
            <a:ext cx="12190412" cy="43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82880" tIns="0" rIns="18288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Calibri" panose="020F0502020204030204" pitchFamily="34" charset="0"/>
              </a:rPr>
              <a:t>		</a:t>
            </a:r>
            <a:r>
              <a:rPr kumimoji="0" lang="en-US" altLang="en-US" sz="2800" b="0" i="0" u="none" strike="noStrike" cap="none" normalizeH="0" baseline="0" dirty="0">
                <a:ln>
                  <a:noFill/>
                </a:ln>
                <a:solidFill>
                  <a:schemeClr val="bg1"/>
                </a:solidFill>
                <a:effectLst/>
                <a:latin typeface="Calibri" panose="020F0502020204030204" pitchFamily="34" charset="0"/>
              </a:rPr>
              <a:t>Heather Brown				Jeanine Sheppard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Calibri" panose="020F0502020204030204" pitchFamily="34" charset="0"/>
              </a:rPr>
              <a:t>		hmbrown2@ilstu.edu			jsheppa@ilstu.edu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rPr>
              <a:t>Twitter—</a:t>
            </a:r>
            <a:r>
              <a:rPr kumimoji="0" lang="en-US" altLang="en-US" sz="2400" b="0" i="0" u="sng" strike="noStrike" cap="none" normalizeH="0" baseline="0" dirty="0">
                <a:ln>
                  <a:noFill/>
                </a:ln>
                <a:solidFill>
                  <a:schemeClr val="bg1"/>
                </a:solidFill>
                <a:effectLst/>
                <a:latin typeface="Calibri" panose="020F0502020204030204" pitchFamily="34" charset="0"/>
              </a:rPr>
              <a:t>https://twitter.com/ILContentSpec</a:t>
            </a: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rPr>
              <a:t>Facebook—</a:t>
            </a:r>
            <a:r>
              <a:rPr kumimoji="0" lang="en-US" altLang="en-US" sz="2400" b="0" i="0" u="sng" strike="noStrike" cap="none" normalizeH="0" baseline="0" dirty="0">
                <a:ln>
                  <a:noFill/>
                </a:ln>
                <a:solidFill>
                  <a:schemeClr val="bg1"/>
                </a:solidFill>
                <a:effectLst/>
                <a:latin typeface="Calibri" panose="020F0502020204030204" pitchFamily="34" charset="0"/>
              </a:rPr>
              <a:t>https://www.facebook.com/ilclassroomsinaction/</a:t>
            </a: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bg1"/>
                </a:solidFill>
                <a:effectLst/>
                <a:latin typeface="Calibri" panose="020F0502020204030204" pitchFamily="34" charset="0"/>
              </a:rPr>
              <a:t>https://www.facebook.com/ILMathCommonCore/</a:t>
            </a: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bg1"/>
                </a:solidFill>
                <a:effectLst/>
                <a:latin typeface="Calibri" panose="020F0502020204030204" pitchFamily="34" charset="0"/>
              </a:rPr>
              <a:t>www.ilclassroomsinaction.org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chemeClr val="bg1"/>
                </a:solidFill>
                <a:effectLst/>
                <a:latin typeface="Calibri" panose="020F0502020204030204" pitchFamily="34" charset="0"/>
              </a:rPr>
              <a:t>www.mathteachersinaction.org</a:t>
            </a:r>
            <a:endParaRPr kumimoji="0" lang="en-US" altLang="en-US" sz="2400" b="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3" name="Text Box 3">
            <a:extLst>
              <a:ext uri="{FF2B5EF4-FFF2-40B4-BE49-F238E27FC236}">
                <a16:creationId xmlns:a16="http://schemas.microsoft.com/office/drawing/2014/main" id="{4E3477F0-6236-44AF-AB79-99F9D9703F9F}"/>
              </a:ext>
            </a:extLst>
          </p:cNvPr>
          <p:cNvSpPr txBox="1">
            <a:spLocks noChangeArrowheads="1"/>
          </p:cNvSpPr>
          <p:nvPr/>
        </p:nvSpPr>
        <p:spPr bwMode="auto">
          <a:xfrm>
            <a:off x="622852" y="424070"/>
            <a:ext cx="9395790" cy="102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buClrTx/>
              <a:buSzTx/>
              <a:buFontTx/>
              <a:buNone/>
              <a:tabLst/>
            </a:pPr>
            <a:r>
              <a:rPr kumimoji="0" lang="en-US" altLang="en-US" sz="2800" b="0" i="0" u="none" strike="noStrike" cap="none" normalizeH="0" baseline="0" dirty="0">
                <a:ln>
                  <a:noFill/>
                </a:ln>
                <a:solidFill>
                  <a:srgbClr val="0070C0"/>
                </a:solidFill>
                <a:effectLst/>
                <a:latin typeface="Calibri" panose="020F0502020204030204" pitchFamily="34" charset="0"/>
              </a:rPr>
              <a:t>Need support with any of the materials included here? </a:t>
            </a:r>
          </a:p>
          <a:p>
            <a:pPr marL="0" marR="0" lvl="0" indent="0" defTabSz="914400" rtl="0" eaLnBrk="0" fontAlgn="base" latinLnBrk="0" hangingPunct="0">
              <a:lnSpc>
                <a:spcPct val="100000"/>
              </a:lnSpc>
              <a:spcBef>
                <a:spcPct val="0"/>
              </a:spcBef>
              <a:buClrTx/>
              <a:buSzTx/>
              <a:buFontTx/>
              <a:buNone/>
              <a:tabLst/>
            </a:pPr>
            <a:r>
              <a:rPr kumimoji="0" lang="en-US" altLang="en-US" sz="2800" b="0" i="0" u="none" strike="noStrike" cap="none" normalizeH="0" baseline="0" dirty="0">
                <a:ln>
                  <a:noFill/>
                </a:ln>
                <a:solidFill>
                  <a:srgbClr val="0070C0"/>
                </a:solidFill>
                <a:effectLst/>
                <a:latin typeface="Calibri" panose="020F0502020204030204" pitchFamily="34" charset="0"/>
              </a:rPr>
              <a:t>Reach out to one of our Math Content Specialists!</a:t>
            </a:r>
            <a:endParaRPr kumimoji="0" lang="en-US" altLang="en-US" sz="2400" b="0" i="0" u="none" strike="noStrike" cap="none" normalizeH="0" baseline="0" dirty="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7226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6725" y="2388723"/>
            <a:ext cx="8143875" cy="1373188"/>
          </a:xfrm>
        </p:spPr>
        <p:txBody>
          <a:bodyPr>
            <a:normAutofit fontScale="90000"/>
          </a:bodyPr>
          <a:lstStyle/>
          <a:p>
            <a:pPr algn="ctr"/>
            <a:r>
              <a:rPr lang="en-US" sz="53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Tools and Resources for:</a:t>
            </a:r>
            <a:b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ELA</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MATH</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Science</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Science</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Emotional Learning</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Technology</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Fine Arts</a:t>
            </a:r>
            <a:endParaRPr lang="en-US" b="1" dirty="0">
              <a:solidFill>
                <a:schemeClr val="bg1"/>
              </a:solidFill>
              <a:effectLst>
                <a:outerShdw blurRad="38100" dist="38100" dir="2700000" algn="tl">
                  <a:srgbClr val="000000">
                    <a:alpha val="43137"/>
                  </a:srgbClr>
                </a:outerShdw>
              </a:effectLst>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40" y="150962"/>
            <a:ext cx="3899140" cy="5848710"/>
          </a:xfrm>
          <a:prstGeom prst="rect">
            <a:avLst/>
          </a:prstGeom>
        </p:spPr>
      </p:pic>
    </p:spTree>
    <p:extLst>
      <p:ext uri="{BB962C8B-B14F-4D97-AF65-F5344CB8AC3E}">
        <p14:creationId xmlns:p14="http://schemas.microsoft.com/office/powerpoint/2010/main" val="147007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685800"/>
            <a:ext cx="8229600" cy="1143000"/>
          </a:xfrm>
        </p:spPr>
        <p:txBody>
          <a:bodyPr/>
          <a:lstStyle/>
          <a:p>
            <a:r>
              <a:rPr lang="en-US" dirty="0">
                <a:latin typeface="Arial" charset="0"/>
              </a:rPr>
              <a:t>6-12 Role-Playing</a:t>
            </a:r>
          </a:p>
        </p:txBody>
      </p:sp>
      <p:sp>
        <p:nvSpPr>
          <p:cNvPr id="3075" name="Content Placeholder 2"/>
          <p:cNvSpPr>
            <a:spLocks noGrp="1"/>
          </p:cNvSpPr>
          <p:nvPr>
            <p:ph idx="1"/>
          </p:nvPr>
        </p:nvSpPr>
        <p:spPr>
          <a:xfrm>
            <a:off x="1981200" y="1752600"/>
            <a:ext cx="8229600" cy="4038600"/>
          </a:xfrm>
        </p:spPr>
        <p:txBody>
          <a:bodyPr>
            <a:normAutofit lnSpcReduction="10000"/>
          </a:bodyPr>
          <a:lstStyle/>
          <a:p>
            <a:r>
              <a:rPr lang="en-US" sz="3000" dirty="0">
                <a:latin typeface="Arial" charset="0"/>
              </a:rPr>
              <a:t>We need 4 volunteers for the 6-12 Role Playing.</a:t>
            </a:r>
          </a:p>
          <a:p>
            <a:r>
              <a:rPr lang="en-US" sz="3000" dirty="0">
                <a:latin typeface="Arial" charset="0"/>
              </a:rPr>
              <a:t>This scene takes place at the end of a class that has been finding the area of a trapezoid.  </a:t>
            </a:r>
          </a:p>
          <a:p>
            <a:r>
              <a:rPr lang="en-US" sz="3000" dirty="0">
                <a:latin typeface="Arial" charset="0"/>
              </a:rPr>
              <a:t>Intended Content </a:t>
            </a:r>
            <a:r>
              <a:rPr lang="en-US" sz="2800" dirty="0"/>
              <a:t>6.G.1 </a:t>
            </a:r>
            <a:r>
              <a:rPr lang="en-US" dirty="0"/>
              <a:t>Solve real-world and mathematical problems involving area, surface area, and volume.  1.  Find the area of right triangles, other triangles, special quadrilaterals, and polygons by composing into rectangles or decomposing into triangles and other shapes; apply these techniques in the context of solving real-world and mathematical problems.  </a:t>
            </a:r>
          </a:p>
          <a:p>
            <a:endParaRPr lang="en-US" dirty="0">
              <a:latin typeface="Arial" charset="0"/>
            </a:endParaRP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94113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2133600" y="2209800"/>
            <a:ext cx="8229600" cy="3276600"/>
          </a:xfrm>
        </p:spPr>
        <p:txBody>
          <a:bodyPr/>
          <a:lstStyle/>
          <a:p>
            <a:r>
              <a:rPr lang="en-US" dirty="0"/>
              <a:t>What issues did you notice in the vignette?</a:t>
            </a:r>
          </a:p>
          <a:p>
            <a:r>
              <a:rPr lang="en-US" dirty="0"/>
              <a:t>What were the positive attributes of the teacher’s questioning?</a:t>
            </a:r>
          </a:p>
          <a:p>
            <a:r>
              <a:rPr lang="en-US" dirty="0"/>
              <a:t>Using the practice standards, we are going to improve the teacher’s questioning.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9758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p>
        </p:txBody>
      </p:sp>
      <p:sp>
        <p:nvSpPr>
          <p:cNvPr id="3" name="Content Placeholder 2"/>
          <p:cNvSpPr>
            <a:spLocks noGrp="1"/>
          </p:cNvSpPr>
          <p:nvPr>
            <p:ph idx="1"/>
          </p:nvPr>
        </p:nvSpPr>
        <p:spPr>
          <a:xfrm>
            <a:off x="1981200" y="1905000"/>
            <a:ext cx="8229600" cy="4038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Too often we give children answers to remember rather than problems to solve.  </a:t>
            </a:r>
          </a:p>
          <a:p>
            <a:pPr marL="0" indent="0" algn="ctr">
              <a:buNone/>
            </a:pPr>
            <a:r>
              <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~Roger </a:t>
            </a:r>
            <a:r>
              <a:rPr lang="en-GB"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Lewin</a:t>
            </a:r>
            <a:endParaRPr lang="en-GB"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47458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a:t>
            </a:r>
          </a:p>
        </p:txBody>
      </p:sp>
      <p:sp>
        <p:nvSpPr>
          <p:cNvPr id="3" name="Content Placeholder 2"/>
          <p:cNvSpPr>
            <a:spLocks noGrp="1"/>
          </p:cNvSpPr>
          <p:nvPr>
            <p:ph idx="1"/>
          </p:nvPr>
        </p:nvSpPr>
        <p:spPr/>
        <p:txBody>
          <a:bodyPr/>
          <a:lstStyle/>
          <a:p>
            <a:r>
              <a:rPr lang="en-US" dirty="0">
                <a:solidFill>
                  <a:srgbClr val="0000FF"/>
                </a:solidFill>
              </a:rPr>
              <a:t>The 8 Practice Standards are the same from K-12 for “a mathematically proficient student.”</a:t>
            </a:r>
          </a:p>
          <a:p>
            <a:r>
              <a:rPr lang="en-US" dirty="0"/>
              <a:t>Your team will be assigned a mathematical practice standard.  </a:t>
            </a:r>
          </a:p>
          <a:p>
            <a:r>
              <a:rPr lang="en-US" dirty="0"/>
              <a:t>Read and highlight 12 words.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1762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lstStyle/>
          <a:p>
            <a:pPr marL="514350" indent="-514350">
              <a:buAutoNum type="arabicPeriod"/>
            </a:pPr>
            <a:endParaRPr lang="en-US" dirty="0"/>
          </a:p>
          <a:p>
            <a:pPr marL="514350" indent="-514350">
              <a:buAutoNum type="arabicPeriod"/>
            </a:pPr>
            <a:r>
              <a:rPr lang="en-US" dirty="0"/>
              <a:t>Make sense of problems and persevere in solving them.  </a:t>
            </a:r>
          </a:p>
          <a:p>
            <a:pPr marL="514350" indent="-514350">
              <a:buAutoNum type="arabicPeriod"/>
            </a:pPr>
            <a:endParaRPr lang="en-US" dirty="0"/>
          </a:p>
          <a:p>
            <a:pPr marL="0" indent="0">
              <a:buNone/>
            </a:pPr>
            <a:r>
              <a:rPr lang="en-US" dirty="0"/>
              <a:t>Read and highlight up to 12 key words.</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48081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lstStyle/>
          <a:p>
            <a:r>
              <a:rPr lang="en-US" dirty="0"/>
              <a:t>Complete Step 1 on your handout only.</a:t>
            </a:r>
          </a:p>
          <a:p>
            <a:r>
              <a:rPr lang="en-US" dirty="0"/>
              <a:t>Read and highlight up to 12 key words that summarize </a:t>
            </a:r>
            <a:r>
              <a:rPr lang="en-US" dirty="0">
                <a:solidFill>
                  <a:srgbClr val="0000FF"/>
                </a:solidFill>
              </a:rPr>
              <a:t>your</a:t>
            </a:r>
            <a:r>
              <a:rPr lang="en-US" dirty="0"/>
              <a:t> assigned mathematical practice standard.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191247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Mathematical Practice</a:t>
            </a:r>
          </a:p>
        </p:txBody>
      </p:sp>
      <p:sp>
        <p:nvSpPr>
          <p:cNvPr id="3" name="Content Placeholder 2"/>
          <p:cNvSpPr>
            <a:spLocks noGrp="1"/>
          </p:cNvSpPr>
          <p:nvPr>
            <p:ph idx="1"/>
          </p:nvPr>
        </p:nvSpPr>
        <p:spPr/>
        <p:txBody>
          <a:bodyPr/>
          <a:lstStyle/>
          <a:p>
            <a:r>
              <a:rPr lang="en-US" sz="3600" dirty="0"/>
              <a:t>Using your assigned practice standard and the role-playing activity:</a:t>
            </a:r>
          </a:p>
          <a:p>
            <a:pPr lvl="1"/>
            <a:r>
              <a:rPr lang="en-US" sz="3200" dirty="0"/>
              <a:t>Write one question for the teacher to ask.</a:t>
            </a:r>
          </a:p>
          <a:p>
            <a:pPr lvl="1"/>
            <a:r>
              <a:rPr lang="en-US" sz="3200" dirty="0"/>
              <a:t>Write one action that the teacher could perform.  </a:t>
            </a:r>
          </a:p>
        </p:txBody>
      </p:sp>
      <p:sp>
        <p:nvSpPr>
          <p:cNvPr id="4" name="Footer Placeholder 3"/>
          <p:cNvSpPr>
            <a:spLocks noGrp="1"/>
          </p:cNvSpPr>
          <p:nvPr>
            <p:ph type="ftr" sz="quarter" idx="11"/>
          </p:nvPr>
        </p:nvSpPr>
        <p:spPr/>
        <p:txBody>
          <a:bodyPr/>
          <a:lstStyle/>
          <a:p>
            <a:pPr>
              <a:defRPr/>
            </a:pPr>
            <a:r>
              <a:rPr lang="en-US"/>
              <a:t>Content contained is licensed under a Creative Commons Attribution-ShareAlike 3.0 Unported License</a:t>
            </a:r>
          </a:p>
        </p:txBody>
      </p:sp>
    </p:spTree>
    <p:extLst>
      <p:ext uri="{BB962C8B-B14F-4D97-AF65-F5344CB8AC3E}">
        <p14:creationId xmlns:p14="http://schemas.microsoft.com/office/powerpoint/2010/main" val="2914963478"/>
      </p:ext>
    </p:extLst>
  </p:cSld>
  <p:clrMapOvr>
    <a:masterClrMapping/>
  </p:clrMapOvr>
</p:sld>
</file>

<file path=ppt/theme/theme1.xml><?xml version="1.0" encoding="utf-8"?>
<a:theme xmlns:a="http://schemas.openxmlformats.org/drawingml/2006/main" name="CIA Ma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1_Berl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4951</TotalTime>
  <Words>2141</Words>
  <Application>Microsoft Office PowerPoint</Application>
  <PresentationFormat>Widescreen</PresentationFormat>
  <Paragraphs>205</Paragraphs>
  <Slides>22</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Trebuchet MS</vt:lpstr>
      <vt:lpstr>CIA Master</vt:lpstr>
      <vt:lpstr>1_Berlin</vt:lpstr>
      <vt:lpstr>The Art of Questioning: Implementing the Mathematical Practice Standards Grades 6-12</vt:lpstr>
      <vt:lpstr>Objective</vt:lpstr>
      <vt:lpstr>6-12 Role-Playing</vt:lpstr>
      <vt:lpstr>Issues</vt:lpstr>
      <vt:lpstr>Questions and Answers</vt:lpstr>
      <vt:lpstr>Standards for Mathematical Practice</vt:lpstr>
      <vt:lpstr>Let’s Practice</vt:lpstr>
      <vt:lpstr>Your Turn</vt:lpstr>
      <vt:lpstr>Standards for Mathematical Practice</vt:lpstr>
      <vt:lpstr>Let’s Practice</vt:lpstr>
      <vt:lpstr>Your Turn</vt:lpstr>
      <vt:lpstr>Standards for Mathematical Practice Presentations  </vt:lpstr>
      <vt:lpstr>Standards for Mathematical Practice Presentations </vt:lpstr>
      <vt:lpstr>Standards for Mathematical Practice Presentations </vt:lpstr>
      <vt:lpstr>Standards for Mathematical Practice Presentations </vt:lpstr>
      <vt:lpstr>Standards for Mathematical Practice Presentations </vt:lpstr>
      <vt:lpstr>Standards for Mathematical Practice Presentations </vt:lpstr>
      <vt:lpstr>Standards for Mathematical Practice Presentations </vt:lpstr>
      <vt:lpstr>Back Pocket Questions</vt:lpstr>
      <vt:lpstr>PowerPoint Presentation</vt:lpstr>
      <vt:lpstr>PowerPoint Presentation</vt:lpstr>
      <vt:lpstr>Tools and Resources for:  ELA MATH Science Social Science Social Emotional Learning Technology Fine 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McClure</dc:creator>
  <cp:lastModifiedBy>jmpsheppard@gmail.com</cp:lastModifiedBy>
  <cp:revision>20</cp:revision>
  <dcterms:created xsi:type="dcterms:W3CDTF">2017-06-08T13:53:39Z</dcterms:created>
  <dcterms:modified xsi:type="dcterms:W3CDTF">2017-08-21T11:30:33Z</dcterms:modified>
</cp:coreProperties>
</file>